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2741"/>
    <a:srgbClr val="001736"/>
    <a:srgbClr val="003374"/>
    <a:srgbClr val="173A8D"/>
    <a:srgbClr val="C9A093"/>
    <a:srgbClr val="F1F1F1"/>
    <a:srgbClr val="385592"/>
    <a:srgbClr val="3A5896"/>
    <a:srgbClr val="1D3C7A"/>
    <a:srgbClr val="213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7" autoAdjust="0"/>
    <p:restoredTop sz="94660"/>
  </p:normalViewPr>
  <p:slideViewPr>
    <p:cSldViewPr snapToGrid="0">
      <p:cViewPr>
        <p:scale>
          <a:sx n="106" d="100"/>
          <a:sy n="106" d="100"/>
        </p:scale>
        <p:origin x="-108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465729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8906" y="1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8.png"/><Relationship Id="rId4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6980" y="2963116"/>
            <a:ext cx="7265703" cy="788332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ТЕМА:     </a:t>
            </a:r>
            <a:r>
              <a:rPr lang="ru-RU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ИЗМЕЛЬЧЕНИЕ КОНЦЕНТРИРОВАННЫХ </a:t>
            </a:r>
            <a:r>
              <a:rPr lang="ru-RU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КОРМОВ</a:t>
            </a:r>
            <a:endParaRPr lang="en-US" sz="5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06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3.  Энергетические теории дробления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91671" y="1187822"/>
                <a:ext cx="7869891" cy="471123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Суммарная полезная работа, затраченная на процесс измельчения материала и отнесенная к единице объема или к единице массы называется </a:t>
                </a:r>
                <a:r>
                  <a:rPr lang="ru-RU" sz="1800" b="1" u="sng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удельной работой измельчения.</a:t>
                </a:r>
              </a:p>
              <a:p>
                <a:pPr marL="0" indent="0">
                  <a:buNone/>
                </a:pPr>
                <a:r>
                  <a:rPr lang="ru-RU" sz="1800" dirty="0">
                    <a:latin typeface="Times New Roman" pitchFamily="18" charset="0"/>
                    <a:cs typeface="Times New Roman" pitchFamily="18" charset="0"/>
                  </a:rPr>
                  <a:t>Для определения величины работы измельчения были предложены две энергетические теории: поверхностная и объемная. </a:t>
                </a:r>
              </a:p>
              <a:p>
                <a:pPr marL="0" indent="0">
                  <a:buNone/>
                </a:pPr>
                <a:r>
                  <a:rPr lang="ru-RU" sz="1800" b="1" u="sng" dirty="0">
                    <a:latin typeface="Times New Roman" pitchFamily="18" charset="0"/>
                    <a:cs typeface="Times New Roman" pitchFamily="18" charset="0"/>
                  </a:rPr>
                  <a:t>Поверхностная теория </a:t>
                </a:r>
                <a:r>
                  <a:rPr lang="ru-RU" sz="1800" dirty="0">
                    <a:latin typeface="Times New Roman" pitchFamily="18" charset="0"/>
                    <a:cs typeface="Times New Roman" pitchFamily="18" charset="0"/>
                  </a:rPr>
                  <a:t>(сформулирована немецким ученым П. </a:t>
                </a:r>
                <a:r>
                  <a:rPr lang="ru-RU" sz="1800" dirty="0" err="1">
                    <a:latin typeface="Times New Roman" pitchFamily="18" charset="0"/>
                    <a:cs typeface="Times New Roman" pitchFamily="18" charset="0"/>
                  </a:rPr>
                  <a:t>Риттингером</a:t>
                </a:r>
                <a:r>
                  <a:rPr lang="ru-RU" sz="1800" dirty="0">
                    <a:latin typeface="Times New Roman" pitchFamily="18" charset="0"/>
                    <a:cs typeface="Times New Roman" pitchFamily="18" charset="0"/>
                  </a:rPr>
                  <a:t> в 1867г.) – работа, необходимая для дробления тела, прямо пропорционально величине вновь образованной в результате дробления поверхности, т.е. </a:t>
                </a:r>
              </a:p>
              <a:p>
                <a:pPr marL="0" indent="0">
                  <a:buNone/>
                </a:pPr>
                <a:r>
                  <a:rPr lang="ru-RU" dirty="0" smtClean="0"/>
                  <a:t>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ru-RU" b="0" i="1" smtClean="0">
                            <a:latin typeface="Cambria Math"/>
                          </a:rPr>
                          <m:t>А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</a:rPr>
                          <m:t>др.</m:t>
                        </m:r>
                      </m:sub>
                    </m:sSub>
                  </m:oMath>
                </a14:m>
                <a:r>
                  <a:rPr lang="ru-RU" dirty="0" smtClean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ru-RU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dirty="0" smtClean="0"/>
                  <a:t>(</a:t>
                </a:r>
                <a14:m>
                  <m:oMath xmlns:m="http://schemas.openxmlformats.org/officeDocument/2006/math">
                    <m:r>
                      <a:rPr lang="ru-RU" i="1" dirty="0" smtClean="0">
                        <a:latin typeface="Cambria Math"/>
                        <a:ea typeface="Cambria Math"/>
                      </a:rPr>
                      <m:t>∆</m:t>
                    </m:r>
                    <m:r>
                      <m:rPr>
                        <m:sty m:val="p"/>
                      </m:rPr>
                      <a:rPr lang="en-US" i="1" dirty="0" smtClean="0">
                        <a:latin typeface="Cambria Math"/>
                        <a:ea typeface="Cambria Math"/>
                      </a:rPr>
                      <m:t>S</m:t>
                    </m:r>
                    <m:r>
                      <a:rPr lang="ru-RU" b="0" i="1" dirty="0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1671" y="1187822"/>
                <a:ext cx="7869891" cy="4711234"/>
              </a:xfrm>
              <a:blipFill rotWithShape="1">
                <a:blip r:embed="rId2"/>
                <a:stretch>
                  <a:fillRect l="-620" t="-1164" r="-7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348" y="3469901"/>
            <a:ext cx="2535400" cy="1451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737348" y="4912673"/>
                <a:ext cx="7985312" cy="14741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u="sng" dirty="0">
                    <a:latin typeface="Times New Roman" pitchFamily="18" charset="0"/>
                    <a:cs typeface="Times New Roman" pitchFamily="18" charset="0"/>
                  </a:rPr>
                  <a:t>Объемная теория 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(разработана русским ученым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В.Л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. Кирпичевым  в 1874г. и немецким ученым Ф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. Киком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). </a:t>
                </a:r>
                <a:endParaRPr lang="ru-RU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lvl="0">
                  <a:lnSpc>
                    <a:spcPct val="90000"/>
                  </a:lnSpc>
                  <a:spcBef>
                    <a:spcPts val="1000"/>
                  </a:spcBef>
                </a:pPr>
                <a:r>
                  <a:rPr lang="ru-RU" sz="2800" dirty="0" smtClean="0">
                    <a:solidFill>
                      <a:prstClr val="black"/>
                    </a:solidFill>
                  </a:rPr>
                  <a:t>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ru-RU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А</m:t>
                        </m:r>
                      </m:e>
                      <m:sub>
                        <m:r>
                          <a:rPr lang="ru-RU" sz="28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др.</m:t>
                        </m:r>
                      </m:sub>
                    </m:sSub>
                    <m:r>
                      <m:rPr>
                        <m:nor/>
                      </m:rPr>
                      <a:rPr lang="ru-RU" sz="2800" dirty="0">
                        <a:solidFill>
                          <a:prstClr val="black"/>
                        </a:solidFill>
                      </a:rPr>
                      <m:t>=</m:t>
                    </m:r>
                    <m:r>
                      <a:rPr lang="en-US" sz="2800" i="1" dirty="0">
                        <a:solidFill>
                          <a:prstClr val="black"/>
                        </a:solidFill>
                        <a:latin typeface="Cambria Math"/>
                      </a:rPr>
                      <m:t>𝑓</m:t>
                    </m:r>
                    <m:r>
                      <m:rPr>
                        <m:nor/>
                      </m:rPr>
                      <a:rPr lang="ru-RU" sz="2800" dirty="0">
                        <a:solidFill>
                          <a:prstClr val="black"/>
                        </a:solidFill>
                      </a:rPr>
                      <m:t>(</m:t>
                    </m:r>
                    <m:r>
                      <m:rPr>
                        <m:sty m:val="p"/>
                      </m:rPr>
                      <a:rPr lang="ru-RU" sz="2800" i="1" dirty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V</m:t>
                    </m:r>
                    <m:r>
                      <a:rPr lang="ru-RU" sz="28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ru-RU" sz="2800" dirty="0">
                  <a:solidFill>
                    <a:prstClr val="black"/>
                  </a:solidFill>
                </a:endParaRPr>
              </a:p>
              <a:p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348" y="4912673"/>
                <a:ext cx="7985312" cy="1474186"/>
              </a:xfrm>
              <a:prstGeom prst="rect">
                <a:avLst/>
              </a:prstGeom>
              <a:blipFill rotWithShape="1">
                <a:blip r:embed="rId4"/>
                <a:stretch>
                  <a:fillRect l="-687" t="-20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3386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717176" y="434787"/>
                <a:ext cx="7869891" cy="4711234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ru-RU" sz="1800" b="1" u="sng" dirty="0" smtClean="0">
                    <a:latin typeface="Times New Roman" pitchFamily="18" charset="0"/>
                    <a:cs typeface="Times New Roman" pitchFamily="18" charset="0"/>
                  </a:rPr>
                  <a:t>Обобщенная теория</a:t>
                </a:r>
              </a:p>
              <a:p>
                <a:r>
                  <a:rPr lang="ru-RU" sz="1800" dirty="0">
                    <a:latin typeface="Times New Roman" pitchFamily="18" charset="0"/>
                    <a:cs typeface="Times New Roman" pitchFamily="18" charset="0"/>
                  </a:rPr>
                  <a:t>Советский академик П.А. Ребиндер (1928г.) предложил оценивать работу измельчения 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формулой:</a:t>
                </a:r>
              </a:p>
              <a:p>
                <a:pPr marL="0" lvl="0" indent="0" algn="ctr">
                  <a:buNone/>
                </a:pPr>
                <a14:m>
                  <m:oMath xmlns:m="http://schemas.openxmlformats.org/officeDocument/2006/math">
                    <m:r>
                      <a:rPr lang="ru-RU" sz="3000" i="1">
                        <a:solidFill>
                          <a:prstClr val="black"/>
                        </a:solidFill>
                        <a:latin typeface="Cambria Math"/>
                      </a:rPr>
                      <m:t>А</m:t>
                    </m:r>
                  </m:oMath>
                </a14:m>
                <a:r>
                  <a:rPr lang="ru-RU" sz="3000" dirty="0" smtClean="0"/>
                  <a:t>=</a:t>
                </a:r>
                <a14:m>
                  <m:oMath xmlns:m="http://schemas.openxmlformats.org/officeDocument/2006/math">
                    <m:r>
                      <a:rPr lang="en-US" sz="3000" i="1" dirty="0">
                        <a:solidFill>
                          <a:prstClr val="black"/>
                        </a:solidFill>
                        <a:latin typeface="Cambria Math"/>
                      </a:rPr>
                      <m:t>𝑓</m:t>
                    </m:r>
                    <m:r>
                      <m:rPr>
                        <m:nor/>
                      </m:rPr>
                      <a:rPr lang="ru-RU" sz="3000" dirty="0">
                        <a:solidFill>
                          <a:prstClr val="black"/>
                        </a:solidFill>
                      </a:rPr>
                      <m:t>(</m:t>
                    </m:r>
                    <m:r>
                      <m:rPr>
                        <m:sty m:val="p"/>
                      </m:rPr>
                      <a:rPr lang="ru-RU" sz="3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V</m:t>
                    </m:r>
                    <m:r>
                      <a:rPr lang="ru-RU" sz="3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ru-RU" sz="3000" dirty="0" smtClean="0">
                    <a:solidFill>
                      <a:prstClr val="black"/>
                    </a:solidFill>
                  </a:rPr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0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30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ru-RU" sz="30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3000" dirty="0">
                    <a:solidFill>
                      <a:prstClr val="black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ru-RU" sz="3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∆</m:t>
                    </m:r>
                    <m:r>
                      <m:rPr>
                        <m:sty m:val="p"/>
                      </m:rPr>
                      <a:rPr lang="en-US" sz="3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S</m:t>
                    </m:r>
                    <m:r>
                      <a:rPr lang="ru-RU" sz="3000" i="1" dirty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ru-RU" sz="3000" dirty="0">
                  <a:solidFill>
                    <a:prstClr val="black"/>
                  </a:solidFill>
                </a:endParaRPr>
              </a:p>
              <a:p>
                <a:pPr marL="0" indent="0">
                  <a:spcAft>
                    <a:spcPts val="0"/>
                  </a:spcAft>
                  <a:buNone/>
                </a:pPr>
                <a:r>
                  <a:rPr lang="ru-RU" sz="1800" dirty="0">
                    <a:latin typeface="Times New Roman" pitchFamily="18" charset="0"/>
                    <a:cs typeface="Times New Roman" pitchFamily="18" charset="0"/>
                  </a:rPr>
                  <a:t>Здесь учитываются положения обеих теорий. 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>
                  <a:spcAft>
                    <a:spcPts val="0"/>
                  </a:spcAft>
                </a:pP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Окончательно </a:t>
                </a:r>
                <a:r>
                  <a:rPr lang="ru-RU" sz="1800" dirty="0">
                    <a:latin typeface="Times New Roman" pitchFamily="18" charset="0"/>
                    <a:cs typeface="Times New Roman" pitchFamily="18" charset="0"/>
                  </a:rPr>
                  <a:t>формула для определения работы на измельчение материала представлена в виде (по Мельникову С.В.):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3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ru-RU" sz="3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А</m:t>
                        </m:r>
                      </m:e>
                      <m:sub>
                        <m:r>
                          <a:rPr lang="ru-RU" sz="3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изм.</m:t>
                        </m:r>
                      </m:sub>
                    </m:sSub>
                    <m:r>
                      <m:rPr>
                        <m:nor/>
                      </m:rPr>
                      <a:rPr lang="ru-RU" sz="3000" i="1" dirty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sz="30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0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C</m:t>
                        </m:r>
                      </m:e>
                      <m:sub>
                        <m:r>
                          <a:rPr lang="ru-RU" sz="30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3000" b="0" i="1" dirty="0" smtClean="0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func>
                      <m:funcPr>
                        <m:ctrlPr>
                          <a:rPr lang="en-US" sz="30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0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lg</m:t>
                        </m:r>
                      </m:fName>
                      <m:e>
                        <m:sSup>
                          <m:sSupPr>
                            <m:ctrlPr>
                              <a:rPr lang="en-US" sz="3000" i="1" dirty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3000" i="1" dirty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𝜆</m:t>
                            </m:r>
                          </m:e>
                          <m:sup>
                            <m:r>
                              <a:rPr lang="en-US" sz="3000" i="1" dirty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e>
                    </m:func>
                    <m:r>
                      <a:rPr lang="en-US" sz="3000" b="0" i="1" dirty="0" smtClean="0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ru-RU" sz="30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30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C</m:t>
                        </m:r>
                      </m:e>
                      <m:sub>
                        <m:r>
                          <a:rPr lang="en-US" sz="30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3000" i="1" dirty="0">
                    <a:solidFill>
                      <a:prstClr val="black"/>
                    </a:solidFill>
                    <a:latin typeface="Cambria Math"/>
                  </a:rPr>
                  <a:t>(</a:t>
                </a:r>
                <a14:m>
                  <m:oMath xmlns:m="http://schemas.openxmlformats.org/officeDocument/2006/math">
                    <m:r>
                      <a:rPr lang="en-US" sz="3000" i="1" dirty="0">
                        <a:solidFill>
                          <a:prstClr val="black"/>
                        </a:solidFill>
                        <a:latin typeface="Cambria Math"/>
                      </a:rPr>
                      <m:t>𝜆</m:t>
                    </m:r>
                  </m:oMath>
                </a14:m>
                <a:r>
                  <a:rPr lang="en-US" sz="3000" i="1" dirty="0">
                    <a:solidFill>
                      <a:prstClr val="black"/>
                    </a:solidFill>
                    <a:latin typeface="Cambria Math"/>
                  </a:rPr>
                  <a:t>-1</a:t>
                </a:r>
                <a:r>
                  <a:rPr lang="en-US" sz="3000" i="1" dirty="0" smtClean="0">
                    <a:solidFill>
                      <a:prstClr val="black"/>
                    </a:solidFill>
                    <a:latin typeface="Cambria Math"/>
                  </a:rPr>
                  <a:t>)</a:t>
                </a:r>
              </a:p>
              <a:p>
                <a:pPr marL="0" indent="0" algn="ctr">
                  <a:buNone/>
                </a:pPr>
                <a:endParaRPr lang="en-US" sz="2400" i="1" dirty="0" smtClean="0">
                  <a:solidFill>
                    <a:prstClr val="black"/>
                  </a:solidFill>
                  <a:latin typeface="Cambria Math"/>
                </a:endParaRPr>
              </a:p>
              <a:p>
                <a:pPr marL="0" indent="0" algn="ctr">
                  <a:buNone/>
                </a:pP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где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/>
                      </a:rPr>
                      <m:t>𝜆</m:t>
                    </m:r>
                  </m:oMath>
                </a14:m>
                <a:r>
                  <a:rPr lang="ru-RU" sz="1800" dirty="0">
                    <a:latin typeface="Times New Roman" pitchFamily="18" charset="0"/>
                    <a:cs typeface="Times New Roman" pitchFamily="18" charset="0"/>
                  </a:rPr>
                  <a:t>- степень измельчения.</a:t>
                </a:r>
              </a:p>
              <a:p>
                <a:pPr marL="0" indent="0" algn="ctr">
                  <a:buNone/>
                </a:pPr>
                <a:r>
                  <a:rPr lang="ru-RU" sz="1800" dirty="0">
                    <a:latin typeface="Times New Roman" pitchFamily="18" charset="0"/>
                    <a:cs typeface="Times New Roman" pitchFamily="18" charset="0"/>
                  </a:rPr>
                  <a:t>Постоянные коэффициенты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C</m:t>
                        </m:r>
                      </m:e>
                      <m:sub>
                        <m:r>
                          <a:rPr lang="ru-RU" sz="24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ru-RU" sz="1800" dirty="0">
                    <a:latin typeface="Times New Roman" pitchFamily="18" charset="0"/>
                    <a:cs typeface="Times New Roman" pitchFamily="18" charset="0"/>
                  </a:rPr>
                  <a:t> 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C</m:t>
                        </m:r>
                      </m:e>
                      <m:sub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ru-RU" sz="1800" dirty="0">
                    <a:latin typeface="Times New Roman" pitchFamily="18" charset="0"/>
                    <a:cs typeface="Times New Roman" pitchFamily="18" charset="0"/>
                  </a:rPr>
                  <a:t>  определяются из опытных данных. </a:t>
                </a:r>
                <a:endParaRPr lang="en-US" sz="18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ctr">
                  <a:buNone/>
                </a:pP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Так </a:t>
                </a:r>
                <a:r>
                  <a:rPr lang="ru-RU" sz="1800" dirty="0">
                    <a:latin typeface="Times New Roman" pitchFamily="18" charset="0"/>
                    <a:cs typeface="Times New Roman" pitchFamily="18" charset="0"/>
                  </a:rPr>
                  <a:t>для ячменя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C</m:t>
                        </m:r>
                      </m:e>
                      <m:sub>
                        <m:r>
                          <a:rPr lang="ru-RU" sz="24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ru-RU" sz="2400" i="1" dirty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u-RU" sz="1800" dirty="0">
                    <a:latin typeface="Times New Roman" pitchFamily="18" charset="0"/>
                    <a:cs typeface="Times New Roman" pitchFamily="18" charset="0"/>
                  </a:rPr>
                  <a:t>=(10 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13)∙103 </a:t>
                </a:r>
                <a:r>
                  <a:rPr lang="ru-RU" sz="1800" dirty="0">
                    <a:latin typeface="Times New Roman" pitchFamily="18" charset="0"/>
                    <a:cs typeface="Times New Roman" pitchFamily="18" charset="0"/>
                  </a:rPr>
                  <a:t>Дж/кг 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C</m:t>
                        </m:r>
                      </m:e>
                      <m:sub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=(</a:t>
                </a:r>
                <a:r>
                  <a:rPr lang="ru-RU" sz="1800" dirty="0">
                    <a:latin typeface="Times New Roman" pitchFamily="18" charset="0"/>
                    <a:cs typeface="Times New Roman" pitchFamily="18" charset="0"/>
                  </a:rPr>
                  <a:t>6 9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ru-RU" sz="1800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∙ </a:t>
                </a:r>
                <a:r>
                  <a:rPr lang="ru-RU" sz="1800" dirty="0" smtClean="0">
                    <a:latin typeface="Times New Roman" pitchFamily="18" charset="0"/>
                    <a:cs typeface="Times New Roman" pitchFamily="18" charset="0"/>
                  </a:rPr>
                  <a:t>103 </a:t>
                </a:r>
                <a:r>
                  <a:rPr lang="ru-RU" sz="1800" dirty="0">
                    <a:latin typeface="Times New Roman" pitchFamily="18" charset="0"/>
                    <a:cs typeface="Times New Roman" pitchFamily="18" charset="0"/>
                  </a:rPr>
                  <a:t>Дж/кг.</a:t>
                </a:r>
              </a:p>
              <a:p>
                <a:pPr marL="0" indent="0" algn="ctr">
                  <a:buNone/>
                </a:pPr>
                <a:endParaRPr lang="ru-RU" sz="18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ctr">
                  <a:buNone/>
                </a:pPr>
                <a:endParaRPr lang="ru-RU" sz="2400" i="1" dirty="0">
                  <a:solidFill>
                    <a:prstClr val="black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7176" y="434787"/>
                <a:ext cx="7869891" cy="4711234"/>
              </a:xfrm>
              <a:blipFill rotWithShape="1">
                <a:blip r:embed="rId2"/>
                <a:stretch>
                  <a:fillRect l="-697" t="-18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25982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-304798"/>
            <a:ext cx="7839635" cy="133773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472C4"/>
                  </a:outerShdw>
                </a:effectLst>
                <a:latin typeface="Calibri"/>
              </a:rPr>
              <a:t>Классификация, устройство и рабочий процесс молотковых дробилок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2913" y="730623"/>
            <a:ext cx="7869891" cy="4711234"/>
          </a:xfrm>
        </p:spPr>
        <p:txBody>
          <a:bodyPr>
            <a:normAutofit lnSpcReduction="10000"/>
          </a:bodyPr>
          <a:lstStyle/>
          <a:p>
            <a:pPr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en-US" sz="1700" dirty="0" smtClean="0">
                <a:latin typeface="Times New Roman"/>
                <a:ea typeface="Times New Roman"/>
              </a:rPr>
              <a:t>	</a:t>
            </a:r>
            <a:r>
              <a:rPr lang="ru-RU" sz="1700" dirty="0" smtClean="0">
                <a:latin typeface="Times New Roman"/>
                <a:ea typeface="Times New Roman"/>
              </a:rPr>
              <a:t>Основными </a:t>
            </a:r>
            <a:r>
              <a:rPr lang="ru-RU" sz="1700" dirty="0">
                <a:latin typeface="Times New Roman"/>
                <a:ea typeface="Times New Roman"/>
              </a:rPr>
              <a:t>машинами для измельчения концентрированных кормов являются </a:t>
            </a:r>
            <a:r>
              <a:rPr lang="ru-RU" sz="1700" dirty="0" err="1">
                <a:latin typeface="Times New Roman"/>
                <a:ea typeface="Times New Roman"/>
              </a:rPr>
              <a:t>измельчители</a:t>
            </a:r>
            <a:r>
              <a:rPr lang="ru-RU" sz="1700" dirty="0">
                <a:latin typeface="Times New Roman"/>
                <a:ea typeface="Times New Roman"/>
              </a:rPr>
              <a:t> ударного действия - молотковые дробилки, отличающиеся простотой, высокой производительностью, надежностью и т.д.). Классифицируются дробилки следующим образом: </a:t>
            </a:r>
          </a:p>
          <a:p>
            <a:pPr marL="342900" lvl="0" indent="-342900" algn="just">
              <a:lnSpc>
                <a:spcPct val="11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700" b="1" dirty="0">
                <a:latin typeface="Times New Roman"/>
                <a:ea typeface="Times New Roman"/>
              </a:rPr>
              <a:t>По назначению: </a:t>
            </a:r>
          </a:p>
          <a:p>
            <a:pPr marL="180340"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ru-RU" sz="1700" dirty="0">
                <a:latin typeface="Times New Roman"/>
                <a:ea typeface="Times New Roman"/>
              </a:rPr>
              <a:t>а) простые (или специализированные);</a:t>
            </a:r>
          </a:p>
          <a:p>
            <a:pPr marL="180340" indent="0" algn="just">
              <a:lnSpc>
                <a:spcPct val="110000"/>
              </a:lnSpc>
              <a:spcAft>
                <a:spcPts val="0"/>
              </a:spcAft>
              <a:buNone/>
            </a:pPr>
            <a:r>
              <a:rPr lang="ru-RU" sz="1700" dirty="0" smtClean="0">
                <a:latin typeface="Times New Roman"/>
                <a:ea typeface="Times New Roman"/>
              </a:rPr>
              <a:t>б)универсальные </a:t>
            </a:r>
            <a:r>
              <a:rPr lang="ru-RU" sz="1700" dirty="0">
                <a:latin typeface="Times New Roman"/>
                <a:ea typeface="Times New Roman"/>
              </a:rPr>
              <a:t>(оборудуются режущим устройством для измельчения стебельчатых кормов).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1700" b="1" dirty="0" smtClean="0">
                <a:latin typeface="Times New Roman"/>
                <a:ea typeface="Times New Roman"/>
              </a:rPr>
              <a:t>2</a:t>
            </a:r>
            <a:r>
              <a:rPr lang="en-US" sz="1700" b="1" dirty="0">
                <a:latin typeface="Times New Roman"/>
                <a:ea typeface="Times New Roman"/>
              </a:rPr>
              <a:t>. </a:t>
            </a:r>
            <a:r>
              <a:rPr lang="ru-RU" sz="1700" b="1" dirty="0">
                <a:latin typeface="Times New Roman"/>
                <a:ea typeface="Times New Roman"/>
              </a:rPr>
              <a:t>По организации рабочего процесса  </a:t>
            </a:r>
          </a:p>
          <a:p>
            <a:pPr marL="180340" indent="0" algn="just">
              <a:lnSpc>
                <a:spcPct val="110000"/>
              </a:lnSpc>
              <a:buNone/>
            </a:pPr>
            <a:r>
              <a:rPr lang="ru-RU" sz="1700" dirty="0">
                <a:latin typeface="Times New Roman"/>
                <a:ea typeface="Times New Roman"/>
              </a:rPr>
              <a:t>а) открытого типа – материал не совершает оборот в камере (нет дек и решет) и измельчается только за счет прямого удара. </a:t>
            </a:r>
          </a:p>
          <a:p>
            <a:pPr marL="180340" indent="0" algn="just">
              <a:lnSpc>
                <a:spcPct val="110000"/>
              </a:lnSpc>
              <a:buNone/>
            </a:pPr>
            <a:r>
              <a:rPr lang="ru-RU" sz="1700" dirty="0">
                <a:latin typeface="Times New Roman"/>
                <a:ea typeface="Times New Roman"/>
              </a:rPr>
              <a:t>б) закрытого типа (их делят по расположению вала: с вертикальным или горизонтальным валом). Здесь есть решета и деки и материал циркулирует в камере</a:t>
            </a:r>
            <a:r>
              <a:rPr lang="ru-RU" sz="1700" dirty="0" smtClean="0">
                <a:latin typeface="Times New Roman"/>
                <a:ea typeface="Times New Roman"/>
              </a:rPr>
              <a:t>.</a:t>
            </a:r>
            <a:endParaRPr lang="en-US" sz="1700" dirty="0" smtClean="0">
              <a:latin typeface="Times New Roman"/>
              <a:ea typeface="Times New Roman"/>
            </a:endParaRPr>
          </a:p>
          <a:p>
            <a:pPr marL="180340" indent="0" algn="just">
              <a:lnSpc>
                <a:spcPct val="110000"/>
              </a:lnSpc>
              <a:buNone/>
            </a:pPr>
            <a:endParaRPr lang="ru-RU" sz="21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3884" y="4920225"/>
            <a:ext cx="2647950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057836" y="6154696"/>
            <a:ext cx="6750423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700" dirty="0" smtClean="0">
                <a:latin typeface="Times New Roman"/>
                <a:ea typeface="Times New Roman"/>
              </a:rPr>
              <a:t>Рис.</a:t>
            </a:r>
            <a:r>
              <a:rPr lang="en-US" sz="1700" dirty="0" smtClean="0">
                <a:latin typeface="Times New Roman"/>
                <a:ea typeface="Times New Roman"/>
              </a:rPr>
              <a:t>2</a:t>
            </a:r>
            <a:r>
              <a:rPr lang="ru-RU" sz="1700" dirty="0" smtClean="0">
                <a:latin typeface="Times New Roman"/>
                <a:ea typeface="Times New Roman"/>
              </a:rPr>
              <a:t>.7</a:t>
            </a:r>
            <a:r>
              <a:rPr lang="ru-RU" sz="1700" dirty="0">
                <a:latin typeface="Times New Roman"/>
                <a:ea typeface="Times New Roman"/>
              </a:rPr>
              <a:t>. Схемы дробилок:</a:t>
            </a:r>
          </a:p>
          <a:p>
            <a:pPr algn="ctr"/>
            <a:r>
              <a:rPr lang="ru-RU" sz="1700" dirty="0">
                <a:latin typeface="Times New Roman"/>
                <a:ea typeface="Times New Roman"/>
              </a:rPr>
              <a:t>а – открытого типа; б – закрытого типа.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01154" y="510095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07859" y="5100950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0092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9941" y="152401"/>
            <a:ext cx="7839635" cy="1337732"/>
          </a:xfrm>
        </p:spPr>
        <p:txBody>
          <a:bodyPr>
            <a:noAutofit/>
          </a:bodyPr>
          <a:lstStyle/>
          <a:p>
            <a:r>
              <a:rPr lang="ru-RU" sz="28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472C4"/>
                  </a:outerShdw>
                </a:effectLst>
                <a:latin typeface="Calibri"/>
              </a:rPr>
              <a:t>К рабочим органам, изменяющим качественное состояние продукта, относятся: молотки, решета и деки. Классификация молотков показана на рисунке </a:t>
            </a:r>
            <a:r>
              <a:rPr lang="ru-RU" sz="28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472C4"/>
                  </a:outerShdw>
                </a:effectLst>
                <a:latin typeface="Calibri"/>
              </a:rPr>
              <a:t>2.8</a:t>
            </a:r>
            <a:r>
              <a:rPr lang="ru-RU" sz="28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472C4"/>
                  </a:outerShdw>
                </a:effectLst>
                <a:latin typeface="Calibri"/>
              </a:rPr>
              <a:t>.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765" y="1573593"/>
            <a:ext cx="6893858" cy="1590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1578" y="3309097"/>
            <a:ext cx="5438775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54941" y="4734815"/>
            <a:ext cx="4572000" cy="3539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700" dirty="0" smtClean="0">
                <a:latin typeface="Times New Roman"/>
                <a:ea typeface="Times New Roman"/>
              </a:rPr>
              <a:t>Рис.2.8</a:t>
            </a:r>
            <a:r>
              <a:rPr lang="ru-RU" sz="1700" dirty="0">
                <a:latin typeface="Times New Roman"/>
                <a:ea typeface="Times New Roman"/>
              </a:rPr>
              <a:t>.   Классификационная схема молотков. </a:t>
            </a:r>
          </a:p>
        </p:txBody>
      </p:sp>
    </p:spTree>
    <p:extLst>
      <p:ext uri="{BB962C8B-B14F-4D97-AF65-F5344CB8AC3E}">
        <p14:creationId xmlns:p14="http://schemas.microsoft.com/office/powerpoint/2010/main" val="3738380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4. </a:t>
            </a:r>
            <a:r>
              <a:rPr lang="ru-RU" sz="3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Основы расчета и характеристики </a:t>
            </a:r>
            <a:r>
              <a:rPr lang="ru-RU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молотковых дробилок</a:t>
            </a:r>
            <a:endParaRPr lang="ru-RU" sz="36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647126" y="1080856"/>
                <a:ext cx="7869891" cy="4711234"/>
              </a:xfrm>
            </p:spPr>
            <p:txBody>
              <a:bodyPr>
                <a:normAutofit/>
              </a:bodyPr>
              <a:lstStyle/>
              <a:p>
                <a:r>
                  <a:rPr lang="ru-RU" sz="1800" dirty="0" smtClean="0">
                    <a:latin typeface="Times New Roman"/>
                    <a:ea typeface="Times New Roman"/>
                  </a:rPr>
                  <a:t>Основными </a:t>
                </a:r>
                <a:r>
                  <a:rPr lang="ru-RU" sz="1800" dirty="0" smtClean="0">
                    <a:latin typeface="Times New Roman"/>
                    <a:ea typeface="Times New Roman"/>
                  </a:rPr>
                  <a:t>параметрами барабана дробилки являются: размер барабана, показатели кинематического режима, размеры молотков, а также энергетические и технико-экономические показатели. </a:t>
                </a:r>
              </a:p>
              <a:p>
                <a:pPr marL="0" indent="0">
                  <a:buNone/>
                </a:pPr>
                <a:r>
                  <a:rPr lang="ru-RU" sz="1800" dirty="0" smtClean="0">
                    <a:latin typeface="Times New Roman"/>
                    <a:ea typeface="Times New Roman"/>
                  </a:rPr>
                  <a:t>Исходные </a:t>
                </a:r>
                <a:r>
                  <a:rPr lang="ru-RU" sz="1800" dirty="0">
                    <a:latin typeface="Times New Roman"/>
                    <a:ea typeface="Times New Roman"/>
                  </a:rPr>
                  <a:t>данные для расчета: производительность дробилки, степень </a:t>
                </a:r>
                <a:r>
                  <a:rPr lang="ru-RU" sz="1800" dirty="0" smtClean="0">
                    <a:latin typeface="Times New Roman"/>
                    <a:ea typeface="Times New Roman"/>
                  </a:rPr>
                  <a:t>измельчения</a:t>
                </a:r>
                <a:r>
                  <a:rPr lang="ru-RU" sz="1800" dirty="0">
                    <a:latin typeface="Times New Roman"/>
                    <a:ea typeface="Times New Roman"/>
                  </a:rPr>
                  <a:t>. </a:t>
                </a:r>
              </a:p>
              <a:p>
                <a:pPr marL="0" indent="0">
                  <a:buNone/>
                </a:pPr>
                <a:r>
                  <a:rPr lang="ru-RU" sz="1800" dirty="0">
                    <a:latin typeface="Times New Roman"/>
                    <a:ea typeface="Times New Roman"/>
                  </a:rPr>
                  <a:t>Чтобы определить расчетную производительность дробилки необходимо вначале найти основные размеры барабана – его диаметр D и длину L, определяющие объем рабочей камеры (</a:t>
                </a:r>
                <a:r>
                  <a:rPr lang="ru-RU" sz="1800" dirty="0" smtClean="0">
                    <a:latin typeface="Times New Roman"/>
                    <a:ea typeface="Times New Roman"/>
                  </a:rPr>
                  <a:t>Рис.2.9.). </a:t>
                </a:r>
                <a:endParaRPr lang="ru-RU" sz="1800" dirty="0">
                  <a:latin typeface="Times New Roman"/>
                  <a:ea typeface="Times New Roman"/>
                </a:endParaRPr>
              </a:p>
              <a:p>
                <a:pPr marL="0" indent="0">
                  <a:buNone/>
                </a:pPr>
                <a:r>
                  <a:rPr lang="ru-RU" dirty="0" smtClean="0"/>
                  <a:t>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ru-RU" sz="3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           </m:t>
                        </m:r>
                        <m:r>
                          <a:rPr lang="ru-RU" sz="30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   </m:t>
                        </m:r>
                        <m:r>
                          <m:rPr>
                            <m:sty m:val="p"/>
                          </m:rPr>
                          <a:rPr lang="en-US" sz="3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q</m:t>
                        </m:r>
                      </m:e>
                      <m:sup>
                        <m:r>
                          <a:rPr lang="ru-RU" sz="30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′</m:t>
                        </m:r>
                      </m:sup>
                    </m:sSup>
                  </m:oMath>
                </a14:m>
                <a:r>
                  <a:rPr lang="ru-RU" sz="3000" i="1" dirty="0">
                    <a:solidFill>
                      <a:prstClr val="black"/>
                    </a:solidFill>
                    <a:latin typeface="Cambria Math"/>
                    <a:ea typeface="Cambria Math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3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q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3000" i="1" dirty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p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 sz="3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D</m:t>
                        </m:r>
                        <m:r>
                          <a:rPr lang="en-US" sz="3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·</m:t>
                        </m:r>
                        <m:r>
                          <m:rPr>
                            <m:sty m:val="p"/>
                          </m:rPr>
                          <a:rPr lang="en-US" sz="3000" i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L</m:t>
                        </m:r>
                      </m:den>
                    </m:f>
                  </m:oMath>
                </a14:m>
                <a:endParaRPr lang="ru-RU" sz="3000" i="1" dirty="0">
                  <a:solidFill>
                    <a:prstClr val="black"/>
                  </a:solidFill>
                  <a:latin typeface="Cambria Math"/>
                  <a:ea typeface="Cambria Math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47126" y="1080856"/>
                <a:ext cx="7869891" cy="4711234"/>
              </a:xfrm>
              <a:blipFill rotWithShape="1">
                <a:blip r:embed="rId2"/>
                <a:stretch>
                  <a:fillRect l="-620" t="-11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609" y="3560390"/>
            <a:ext cx="1346610" cy="1710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06467" y="5279323"/>
            <a:ext cx="2799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700" dirty="0" smtClean="0">
                <a:latin typeface="Times New Roman"/>
                <a:ea typeface="Times New Roman"/>
              </a:rPr>
              <a:t>Рис.2.9.   </a:t>
            </a:r>
            <a:r>
              <a:rPr lang="ru-RU" sz="1700" dirty="0">
                <a:latin typeface="Times New Roman"/>
                <a:ea typeface="Times New Roman"/>
              </a:rPr>
              <a:t>Размеры </a:t>
            </a:r>
            <a:r>
              <a:rPr lang="ru-RU" sz="1700" dirty="0" smtClean="0">
                <a:latin typeface="Times New Roman"/>
                <a:ea typeface="Times New Roman"/>
              </a:rPr>
              <a:t>барабана</a:t>
            </a:r>
            <a:r>
              <a:rPr lang="ru-RU" dirty="0" smtClean="0">
                <a:latin typeface="Times New Roman"/>
                <a:ea typeface="Times New Roman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4263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ПЛАН ЛЕКЦИИ</a:t>
            </a:r>
            <a:endParaRPr lang="en-US" sz="4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n-lt"/>
            </a:endParaRPr>
          </a:p>
        </p:txBody>
      </p:sp>
      <p:grpSp>
        <p:nvGrpSpPr>
          <p:cNvPr id="210" name="Group 92"/>
          <p:cNvGrpSpPr>
            <a:grpSpLocks/>
          </p:cNvGrpSpPr>
          <p:nvPr/>
        </p:nvGrpSpPr>
        <p:grpSpPr bwMode="auto">
          <a:xfrm>
            <a:off x="1987242" y="1666027"/>
            <a:ext cx="5068887" cy="657225"/>
            <a:chOff x="1269" y="1296"/>
            <a:chExt cx="3193" cy="414"/>
          </a:xfrm>
        </p:grpSpPr>
        <p:sp>
          <p:nvSpPr>
            <p:cNvPr id="211" name="AutoShape 3"/>
            <p:cNvSpPr>
              <a:spLocks noChangeArrowheads="1"/>
            </p:cNvSpPr>
            <p:nvPr/>
          </p:nvSpPr>
          <p:spPr bwMode="gray">
            <a:xfrm>
              <a:off x="1422" y="1296"/>
              <a:ext cx="3040" cy="41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212" name="Text Box 4"/>
            <p:cNvSpPr txBox="1">
              <a:spLocks noChangeArrowheads="1"/>
            </p:cNvSpPr>
            <p:nvPr/>
          </p:nvSpPr>
          <p:spPr bwMode="gray">
            <a:xfrm>
              <a:off x="1525" y="1342"/>
              <a:ext cx="2633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1600" dirty="0" smtClean="0">
                  <a:solidFill>
                    <a:srgbClr val="000000"/>
                  </a:solidFill>
                </a:rPr>
                <a:t>Способы </a:t>
              </a:r>
              <a:r>
                <a:rPr lang="ru-RU" sz="1600" dirty="0">
                  <a:solidFill>
                    <a:srgbClr val="000000"/>
                  </a:solidFill>
                </a:rPr>
                <a:t>и технологические схемы обработки кормов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  <p:grpSp>
          <p:nvGrpSpPr>
            <p:cNvPr id="213" name="Group 55"/>
            <p:cNvGrpSpPr>
              <a:grpSpLocks/>
            </p:cNvGrpSpPr>
            <p:nvPr/>
          </p:nvGrpSpPr>
          <p:grpSpPr bwMode="auto">
            <a:xfrm>
              <a:off x="1269" y="1324"/>
              <a:ext cx="266" cy="298"/>
              <a:chOff x="1415" y="1276"/>
              <a:chExt cx="266" cy="298"/>
            </a:xfrm>
          </p:grpSpPr>
          <p:grpSp>
            <p:nvGrpSpPr>
              <p:cNvPr id="214" name="Group 56"/>
              <p:cNvGrpSpPr>
                <a:grpSpLocks/>
              </p:cNvGrpSpPr>
              <p:nvPr/>
            </p:nvGrpSpPr>
            <p:grpSpPr bwMode="auto">
              <a:xfrm>
                <a:off x="1415" y="1276"/>
                <a:ext cx="266" cy="298"/>
                <a:chOff x="1415" y="1276"/>
                <a:chExt cx="266" cy="298"/>
              </a:xfrm>
            </p:grpSpPr>
            <p:pic>
              <p:nvPicPr>
                <p:cNvPr id="216" name="Picture 57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17" name="Oval 58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9900"/>
                    </a:gs>
                    <a:gs pos="100000">
                      <a:srgbClr val="FF9900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8" name="Oval 59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9900">
                        <a:gamma/>
                        <a:shade val="63529"/>
                        <a:invGamma/>
                      </a:srgbClr>
                    </a:gs>
                    <a:gs pos="100000">
                      <a:srgbClr val="FF9900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219" name="Picture 60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15" name="Text Box 61"/>
              <p:cNvSpPr txBox="1">
                <a:spLocks noChangeArrowheads="1"/>
              </p:cNvSpPr>
              <p:nvPr/>
            </p:nvSpPr>
            <p:spPr bwMode="gray">
              <a:xfrm>
                <a:off x="1441" y="129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FFFFFF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220" name="Group 93"/>
          <p:cNvGrpSpPr>
            <a:grpSpLocks/>
          </p:cNvGrpSpPr>
          <p:nvPr/>
        </p:nvGrpSpPr>
        <p:grpSpPr bwMode="auto">
          <a:xfrm>
            <a:off x="1985654" y="2428027"/>
            <a:ext cx="5070475" cy="660400"/>
            <a:chOff x="1268" y="1776"/>
            <a:chExt cx="3194" cy="416"/>
          </a:xfrm>
        </p:grpSpPr>
        <p:sp>
          <p:nvSpPr>
            <p:cNvPr id="221" name="AutoShape 13"/>
            <p:cNvSpPr>
              <a:spLocks noChangeArrowheads="1"/>
            </p:cNvSpPr>
            <p:nvPr/>
          </p:nvSpPr>
          <p:spPr bwMode="gray">
            <a:xfrm>
              <a:off x="1422" y="1776"/>
              <a:ext cx="3040" cy="416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222" name="Text Box 21"/>
            <p:cNvSpPr txBox="1">
              <a:spLocks noChangeArrowheads="1"/>
            </p:cNvSpPr>
            <p:nvPr/>
          </p:nvSpPr>
          <p:spPr bwMode="gray">
            <a:xfrm>
              <a:off x="1525" y="1824"/>
              <a:ext cx="2633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1600" dirty="0">
                  <a:solidFill>
                    <a:srgbClr val="000000"/>
                  </a:solidFill>
                </a:rPr>
                <a:t>Измельчение, как процесс образования новых поверхностей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  <p:grpSp>
          <p:nvGrpSpPr>
            <p:cNvPr id="223" name="Group 62"/>
            <p:cNvGrpSpPr>
              <a:grpSpLocks/>
            </p:cNvGrpSpPr>
            <p:nvPr/>
          </p:nvGrpSpPr>
          <p:grpSpPr bwMode="auto">
            <a:xfrm>
              <a:off x="1268" y="1824"/>
              <a:ext cx="266" cy="298"/>
              <a:chOff x="1414" y="1776"/>
              <a:chExt cx="266" cy="298"/>
            </a:xfrm>
          </p:grpSpPr>
          <p:grpSp>
            <p:nvGrpSpPr>
              <p:cNvPr id="224" name="Group 63"/>
              <p:cNvGrpSpPr>
                <a:grpSpLocks/>
              </p:cNvGrpSpPr>
              <p:nvPr/>
            </p:nvGrpSpPr>
            <p:grpSpPr bwMode="auto">
              <a:xfrm>
                <a:off x="1414" y="1776"/>
                <a:ext cx="266" cy="298"/>
                <a:chOff x="1415" y="1276"/>
                <a:chExt cx="266" cy="298"/>
              </a:xfrm>
            </p:grpSpPr>
            <p:pic>
              <p:nvPicPr>
                <p:cNvPr id="226" name="Picture 64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27" name="Oval 65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F71A"/>
                    </a:gs>
                    <a:gs pos="100000">
                      <a:srgbClr val="FCF71A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8" name="Oval 66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F71A">
                        <a:gamma/>
                        <a:shade val="63529"/>
                        <a:invGamma/>
                      </a:srgbClr>
                    </a:gs>
                    <a:gs pos="100000">
                      <a:srgbClr val="FCF71A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229" name="Picture 67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25" name="Text Box 68"/>
              <p:cNvSpPr txBox="1">
                <a:spLocks noChangeArrowheads="1"/>
              </p:cNvSpPr>
              <p:nvPr/>
            </p:nvSpPr>
            <p:spPr bwMode="gray">
              <a:xfrm>
                <a:off x="1440" y="179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230" name="Group 94"/>
          <p:cNvGrpSpPr>
            <a:grpSpLocks/>
          </p:cNvGrpSpPr>
          <p:nvPr/>
        </p:nvGrpSpPr>
        <p:grpSpPr bwMode="auto">
          <a:xfrm>
            <a:off x="1988829" y="3175740"/>
            <a:ext cx="5067300" cy="547687"/>
            <a:chOff x="1270" y="2247"/>
            <a:chExt cx="3192" cy="345"/>
          </a:xfrm>
        </p:grpSpPr>
        <p:sp>
          <p:nvSpPr>
            <p:cNvPr id="231" name="AutoShape 23"/>
            <p:cNvSpPr>
              <a:spLocks noChangeArrowheads="1"/>
            </p:cNvSpPr>
            <p:nvPr/>
          </p:nvSpPr>
          <p:spPr bwMode="gray">
            <a:xfrm>
              <a:off x="1422" y="224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232" name="Text Box 31"/>
            <p:cNvSpPr txBox="1">
              <a:spLocks noChangeArrowheads="1"/>
            </p:cNvSpPr>
            <p:nvPr/>
          </p:nvSpPr>
          <p:spPr bwMode="gray">
            <a:xfrm>
              <a:off x="1525" y="2295"/>
              <a:ext cx="2633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1600" dirty="0">
                  <a:solidFill>
                    <a:srgbClr val="000000"/>
                  </a:solidFill>
                </a:rPr>
                <a:t>Энергетические теории дробления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  <p:grpSp>
          <p:nvGrpSpPr>
            <p:cNvPr id="233" name="Group 69"/>
            <p:cNvGrpSpPr>
              <a:grpSpLocks/>
            </p:cNvGrpSpPr>
            <p:nvPr/>
          </p:nvGrpSpPr>
          <p:grpSpPr bwMode="auto">
            <a:xfrm>
              <a:off x="1270" y="2294"/>
              <a:ext cx="266" cy="298"/>
              <a:chOff x="1416" y="2246"/>
              <a:chExt cx="266" cy="298"/>
            </a:xfrm>
          </p:grpSpPr>
          <p:sp>
            <p:nvSpPr>
              <p:cNvPr id="234" name="Text Box 70"/>
              <p:cNvSpPr txBox="1">
                <a:spLocks noChangeArrowheads="1"/>
              </p:cNvSpPr>
              <p:nvPr/>
            </p:nvSpPr>
            <p:spPr bwMode="gray">
              <a:xfrm>
                <a:off x="1435" y="226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3</a:t>
                </a:r>
              </a:p>
            </p:txBody>
          </p:sp>
          <p:grpSp>
            <p:nvGrpSpPr>
              <p:cNvPr id="235" name="Group 71"/>
              <p:cNvGrpSpPr>
                <a:grpSpLocks/>
              </p:cNvGrpSpPr>
              <p:nvPr/>
            </p:nvGrpSpPr>
            <p:grpSpPr bwMode="auto">
              <a:xfrm>
                <a:off x="1416" y="2246"/>
                <a:ext cx="266" cy="298"/>
                <a:chOff x="1415" y="1276"/>
                <a:chExt cx="266" cy="298"/>
              </a:xfrm>
            </p:grpSpPr>
            <p:pic>
              <p:nvPicPr>
                <p:cNvPr id="237" name="Picture 72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38" name="Oval 73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10E470"/>
                    </a:gs>
                    <a:gs pos="100000">
                      <a:srgbClr val="10E470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9" name="Oval 74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10E470">
                        <a:gamma/>
                        <a:shade val="63529"/>
                        <a:invGamma/>
                      </a:srgbClr>
                    </a:gs>
                    <a:gs pos="100000">
                      <a:srgbClr val="10E470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240" name="Picture 75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36" name="Text Box 76"/>
              <p:cNvSpPr txBox="1">
                <a:spLocks noChangeArrowheads="1"/>
              </p:cNvSpPr>
              <p:nvPr/>
            </p:nvSpPr>
            <p:spPr bwMode="gray">
              <a:xfrm>
                <a:off x="1442" y="226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3</a:t>
                </a:r>
              </a:p>
            </p:txBody>
          </p:sp>
        </p:grpSp>
      </p:grpSp>
      <p:grpSp>
        <p:nvGrpSpPr>
          <p:cNvPr id="241" name="Group 95"/>
          <p:cNvGrpSpPr>
            <a:grpSpLocks/>
          </p:cNvGrpSpPr>
          <p:nvPr/>
        </p:nvGrpSpPr>
        <p:grpSpPr bwMode="auto">
          <a:xfrm>
            <a:off x="1985654" y="3937737"/>
            <a:ext cx="5070475" cy="762003"/>
            <a:chOff x="1268" y="2727"/>
            <a:chExt cx="3194" cy="416"/>
          </a:xfrm>
        </p:grpSpPr>
        <p:sp>
          <p:nvSpPr>
            <p:cNvPr id="242" name="AutoShape 33"/>
            <p:cNvSpPr>
              <a:spLocks noChangeArrowheads="1"/>
            </p:cNvSpPr>
            <p:nvPr/>
          </p:nvSpPr>
          <p:spPr bwMode="gray">
            <a:xfrm>
              <a:off x="1422" y="272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243" name="Text Box 41"/>
            <p:cNvSpPr txBox="1">
              <a:spLocks noChangeArrowheads="1"/>
            </p:cNvSpPr>
            <p:nvPr/>
          </p:nvSpPr>
          <p:spPr bwMode="gray">
            <a:xfrm>
              <a:off x="1525" y="2775"/>
              <a:ext cx="2633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1600" dirty="0">
                  <a:solidFill>
                    <a:srgbClr val="000000"/>
                  </a:solidFill>
                </a:rPr>
                <a:t>Основы расчета и характеристики молотковых дробилок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  <p:grpSp>
          <p:nvGrpSpPr>
            <p:cNvPr id="244" name="Group 77"/>
            <p:cNvGrpSpPr>
              <a:grpSpLocks/>
            </p:cNvGrpSpPr>
            <p:nvPr/>
          </p:nvGrpSpPr>
          <p:grpSpPr bwMode="auto">
            <a:xfrm>
              <a:off x="1268" y="2774"/>
              <a:ext cx="266" cy="298"/>
              <a:chOff x="1414" y="2726"/>
              <a:chExt cx="266" cy="298"/>
            </a:xfrm>
          </p:grpSpPr>
          <p:sp>
            <p:nvSpPr>
              <p:cNvPr id="245" name="Text Box 78"/>
              <p:cNvSpPr txBox="1">
                <a:spLocks noChangeArrowheads="1"/>
              </p:cNvSpPr>
              <p:nvPr/>
            </p:nvSpPr>
            <p:spPr bwMode="gray">
              <a:xfrm>
                <a:off x="1435" y="2748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4</a:t>
                </a:r>
              </a:p>
            </p:txBody>
          </p:sp>
          <p:grpSp>
            <p:nvGrpSpPr>
              <p:cNvPr id="246" name="Group 79"/>
              <p:cNvGrpSpPr>
                <a:grpSpLocks/>
              </p:cNvGrpSpPr>
              <p:nvPr/>
            </p:nvGrpSpPr>
            <p:grpSpPr bwMode="auto">
              <a:xfrm>
                <a:off x="1414" y="2726"/>
                <a:ext cx="266" cy="298"/>
                <a:chOff x="1415" y="1276"/>
                <a:chExt cx="266" cy="298"/>
              </a:xfrm>
            </p:grpSpPr>
            <p:pic>
              <p:nvPicPr>
                <p:cNvPr id="248" name="Picture 80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49" name="Oval 81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A55F9"/>
                    </a:gs>
                    <a:gs pos="100000">
                      <a:srgbClr val="CA55F9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0" name="Oval 82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A55F9">
                        <a:gamma/>
                        <a:shade val="63529"/>
                        <a:invGamma/>
                      </a:srgbClr>
                    </a:gs>
                    <a:gs pos="100000">
                      <a:srgbClr val="CA55F9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251" name="Picture 83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47" name="Text Box 84"/>
              <p:cNvSpPr txBox="1">
                <a:spLocks noChangeArrowheads="1"/>
              </p:cNvSpPr>
              <p:nvPr/>
            </p:nvSpPr>
            <p:spPr bwMode="gray">
              <a:xfrm>
                <a:off x="1440" y="274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FFFFFF"/>
                    </a:solidFill>
                  </a:rPr>
                  <a:t>4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7292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1. Способы и технологические схемы обработки кормов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3364" y="1429871"/>
            <a:ext cx="7869891" cy="47112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 скармливании кормов животным они должны отвечать определенным зоотехническим требованиям по степени их измельчения: </a:t>
            </a:r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1. Размеры частиц соломы и сена:</a:t>
            </a: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для коров           -           30 – 40  мм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для лошадей      -           15 – 25  мм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для овец             -           10 – 20  мм.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Толщина резки корнеклубнеплодов:</a:t>
            </a: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для коров            -          10 – 20  мм;</a:t>
            </a: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для свиней          -            5 – 10  мм;</a:t>
            </a:r>
          </a:p>
          <a:p>
            <a:pPr marL="0" indent="0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для птицы           -             3 - 4    мм.</a:t>
            </a:r>
          </a:p>
          <a:p>
            <a:pPr marL="0" indent="0">
              <a:buNone/>
            </a:pPr>
            <a:endParaRPr lang="ru-RU" sz="18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4410635" y="2019815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3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Размеры концентрированных кормов: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для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к.р.с.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   2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– 3   мм;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для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свиней, птицы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-0.2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- 1.0  мм  (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мелкий помол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1.0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– 1.8  мм  (средний помол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4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Размеры частиц  сенной муки: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для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животных     -              2  мм;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для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птицы     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           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1.1  мм. </a:t>
            </a:r>
          </a:p>
        </p:txBody>
      </p:sp>
    </p:spTree>
    <p:extLst>
      <p:ext uri="{BB962C8B-B14F-4D97-AF65-F5344CB8AC3E}">
        <p14:creationId xmlns:p14="http://schemas.microsoft.com/office/powerpoint/2010/main" val="1206062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6" y="165847"/>
            <a:ext cx="7869891" cy="47112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ea typeface="+mj-ea"/>
                <a:cs typeface="+mj-cs"/>
              </a:rPr>
              <a:t>Способы </a:t>
            </a:r>
            <a:r>
              <a:rPr lang="ru-RU" sz="4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ea typeface="+mj-ea"/>
                <a:cs typeface="+mj-cs"/>
              </a:rPr>
              <a:t>обработки кормов</a:t>
            </a:r>
          </a:p>
          <a:p>
            <a:pPr marL="0" indent="0" algn="ctr">
              <a:buNone/>
            </a:pPr>
            <a:r>
              <a:rPr lang="ru-RU" sz="4000" dirty="0"/>
              <a:t/>
            </a:r>
            <a:br>
              <a:rPr lang="ru-RU" sz="4000" dirty="0"/>
            </a:br>
            <a:endParaRPr lang="ru-RU" sz="40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951" y="809346"/>
            <a:ext cx="558165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566" y="1917045"/>
            <a:ext cx="285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885" y="1917044"/>
            <a:ext cx="285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595" y="1917046"/>
            <a:ext cx="285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090" y="1920688"/>
            <a:ext cx="285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282" y="708212"/>
            <a:ext cx="6003925" cy="5360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809" y="2177863"/>
            <a:ext cx="5975350" cy="2180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400" y="2177863"/>
            <a:ext cx="6600451" cy="1062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284" y="2137800"/>
            <a:ext cx="6287526" cy="837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2361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8906" y="-412374"/>
            <a:ext cx="7839635" cy="133773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Классификация способов обработки кормов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4046" y="497540"/>
            <a:ext cx="7869891" cy="471123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6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технологические схемы обработки кормов.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I.   Грубые корма обрабатывают по одной из следующих схем:</a:t>
            </a:r>
          </a:p>
          <a:p>
            <a:pPr marL="0" indent="0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1. Резка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2. Резка 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(измельчение) – смешивание.</a:t>
            </a:r>
          </a:p>
          <a:p>
            <a:pPr marL="0" indent="0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3. Резка 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– запаривание – смешивание.</a:t>
            </a:r>
          </a:p>
          <a:p>
            <a:pPr marL="0" indent="0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4. Резка 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– обработка химическими реактивами – смешивание.</a:t>
            </a:r>
          </a:p>
          <a:p>
            <a:pPr marL="0" indent="0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5. Резка 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– сушка – размол в муку – смешивание.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II.  Для обработки корнеклубнеплодов существуют такие схемы:</a:t>
            </a:r>
          </a:p>
          <a:p>
            <a:pPr marL="0" indent="0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1. Мойка 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– резка (иногда только мойка).</a:t>
            </a:r>
          </a:p>
          <a:p>
            <a:pPr marL="0" indent="0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2. Мойка 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– запаривание – смешивание.</a:t>
            </a:r>
          </a:p>
          <a:p>
            <a:pPr marL="0" indent="0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3. Мойка 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– запаривание – </a:t>
            </a:r>
            <a:r>
              <a:rPr lang="ru-RU" sz="5600" dirty="0" err="1">
                <a:latin typeface="Times New Roman" pitchFamily="18" charset="0"/>
                <a:cs typeface="Times New Roman" pitchFamily="18" charset="0"/>
              </a:rPr>
              <a:t>мятие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 – смешивание.</a:t>
            </a:r>
          </a:p>
          <a:p>
            <a:pPr marL="0" indent="0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4. Мойка 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– резка – запаривание – смешивание.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Первые два варианта применяются только при кормлении к.р.с., третий и четвертый – при кормлении свиней.</a:t>
            </a:r>
          </a:p>
          <a:p>
            <a:pPr marL="0" indent="0">
              <a:buNone/>
            </a:pP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III.  Концентрированные корма приготавливают по следующим схемам:</a:t>
            </a:r>
          </a:p>
          <a:p>
            <a:pPr marL="0" indent="0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1. Очистка 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– замачивание (запаривание).</a:t>
            </a:r>
          </a:p>
          <a:p>
            <a:pPr marL="0" indent="0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2. Очистка 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– дробление.</a:t>
            </a:r>
          </a:p>
          <a:p>
            <a:pPr marL="0" indent="0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3. Очистка 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– дробление – смешивание.</a:t>
            </a:r>
          </a:p>
          <a:p>
            <a:pPr marL="0" indent="0"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4. Очистка </a:t>
            </a:r>
            <a:r>
              <a:rPr lang="ru-RU" sz="5600" dirty="0">
                <a:latin typeface="Times New Roman" pitchFamily="18" charset="0"/>
                <a:cs typeface="Times New Roman" pitchFamily="18" charset="0"/>
              </a:rPr>
              <a:t>– дробление – дрожжевание – смешивание.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6025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2. Измельчение, как процесс образования новых </a:t>
            </a:r>
            <a:r>
              <a:rPr lang="ru-RU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поверхностей</a:t>
            </a:r>
            <a:endParaRPr lang="ru-RU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Удельной поверхностью называется суммарная поверхность всех частиц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, заключенных в единице массы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8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sz="1800" b="0" i="0" dirty="0" smtClean="0">
                            <a:solidFill>
                              <a:prstClr val="black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m:t>м</m:t>
                        </m:r>
                      </m:e>
                      <m:sup>
                        <m:r>
                          <a:rPr lang="ru-RU" sz="18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ru-RU" sz="1800" i="1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/кг) или объема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8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sz="1800" dirty="0">
                            <a:solidFill>
                              <a:prstClr val="black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m:t>м</m:t>
                        </m:r>
                      </m:e>
                      <m:sup>
                        <m:r>
                          <a:rPr lang="ru-RU" sz="18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800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sz="1800" dirty="0">
                            <a:solidFill>
                              <a:prstClr val="black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m:t>м</m:t>
                        </m:r>
                      </m:e>
                      <m:sup>
                        <m:r>
                          <a:rPr lang="ru-RU" sz="1800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).</a:t>
                </a:r>
              </a:p>
              <a:p>
                <a:pPr marL="0" indent="0">
                  <a:buNone/>
                </a:pP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         </a:t>
                </a:r>
              </a:p>
              <a:p>
                <a:pPr marL="0" indent="0">
                  <a:buNone/>
                </a:pP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000" dirty="0" smtClean="0">
                    <a:latin typeface="Times New Roman" pitchFamily="18" charset="0"/>
                    <a:cs typeface="Times New Roman" pitchFamily="18" charset="0"/>
                  </a:rPr>
                  <a:t>      Куб </a:t>
                </a:r>
                <a:r>
                  <a:rPr lang="ru-RU" sz="2000" dirty="0">
                    <a:latin typeface="Times New Roman" pitchFamily="18" charset="0"/>
                    <a:cs typeface="Times New Roman" pitchFamily="18" charset="0"/>
                  </a:rPr>
                  <a:t>с ребром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L</a:t>
                </a:r>
                <a:endParaRPr lang="ru-RU" sz="20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r">
                  <a:buNone/>
                </a:pP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ru-RU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697" t="-1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543" y="2950171"/>
            <a:ext cx="2206230" cy="2053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630705" y="2950171"/>
                <a:ext cx="4572000" cy="178337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Объем куба       =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dirty="0">
                            <a:solidFill>
                              <a:prstClr val="black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m:t>L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ru-RU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Площадь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куба   =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 smtClean="0">
                            <a:latin typeface="Cambria Math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ru-RU" b="0" i="1" smtClean="0">
                            <a:latin typeface="Cambria Math"/>
                            <a:cs typeface="Times New Roman" pitchFamily="18" charset="0"/>
                          </a:rPr>
                          <m:t>6</m:t>
                        </m:r>
                        <m:r>
                          <m:rPr>
                            <m:nor/>
                          </m:rPr>
                          <a:rPr lang="ru-RU" dirty="0">
                            <a:solidFill>
                              <a:prstClr val="black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m:t>L</m:t>
                        </m:r>
                      </m:e>
                      <m:sup>
                        <m:r>
                          <a:rPr lang="ru-RU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ru-RU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Удельная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поверхность для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куба: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𝑆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  <a:cs typeface="Times New Roman" pitchFamily="18" charset="0"/>
                          </a:rPr>
                          <m:t>уд.куба</m:t>
                        </m:r>
                      </m:sub>
                    </m:sSub>
                  </m:oMath>
                </a14:m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 dirty="0" smtClean="0"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6</m:t>
                            </m:r>
                            <m:r>
                              <m:rPr>
                                <m:nor/>
                              </m:rPr>
                              <a:rPr lang="ru-RU" dirty="0">
                                <a:solidFill>
                                  <a:prstClr val="black"/>
                                </a:solidFill>
                                <a:latin typeface="Times New Roman" pitchFamily="18" charset="0"/>
                                <a:cs typeface="Times New Roman" pitchFamily="18" charset="0"/>
                              </a:rPr>
                              <m:t>L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ru-RU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ru-RU" dirty="0">
                                <a:solidFill>
                                  <a:prstClr val="black"/>
                                </a:solidFill>
                                <a:latin typeface="Times New Roman" pitchFamily="18" charset="0"/>
                                <a:cs typeface="Times New Roman" pitchFamily="18" charset="0"/>
                              </a:rPr>
                              <m:t>L</m:t>
                            </m:r>
                          </m:e>
                          <m:sup>
                            <m:r>
                              <a:rPr lang="ru-RU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endParaRPr lang="ru-RU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Чем </a:t>
                </a:r>
                <a:r>
                  <a:rPr lang="ru-RU" dirty="0">
                    <a:latin typeface="Times New Roman" pitchFamily="18" charset="0"/>
                    <a:cs typeface="Times New Roman" pitchFamily="18" charset="0"/>
                  </a:rPr>
                  <a:t>меньше L, тем </a:t>
                </a:r>
                <a:r>
                  <a:rPr lang="ru-RU" dirty="0" smtClean="0">
                    <a:latin typeface="Times New Roman" pitchFamily="18" charset="0"/>
                    <a:cs typeface="Times New Roman" pitchFamily="18" charset="0"/>
                  </a:rPr>
                  <a:t>больше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𝑆</m:t>
                        </m:r>
                      </m:e>
                      <m:sub>
                        <m:r>
                          <a:rPr lang="ru-RU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уд</m:t>
                        </m:r>
                      </m:sub>
                    </m:sSub>
                  </m:oMath>
                </a14:m>
                <a:endParaRPr lang="ru-RU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0705" y="2950171"/>
                <a:ext cx="4572000" cy="1783373"/>
              </a:xfrm>
              <a:prstGeom prst="rect">
                <a:avLst/>
              </a:prstGeom>
              <a:blipFill rotWithShape="1">
                <a:blip r:embed="rId4"/>
                <a:stretch>
                  <a:fillRect l="-1200" t="-683" b="-27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1624338" y="5135887"/>
            <a:ext cx="10005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Рис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2.1.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2850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788893" y="694765"/>
                <a:ext cx="7869891" cy="471123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sz="3200" dirty="0" smtClean="0">
                    <a:latin typeface="Times New Roman" pitchFamily="18" charset="0"/>
                    <a:cs typeface="Times New Roman" pitchFamily="18" charset="0"/>
                  </a:rPr>
                  <a:t>Степенью измельчения   (</a:t>
                </a:r>
                <a:r>
                  <a:rPr lang="ru-RU" sz="32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λ</a:t>
                </a:r>
                <a:r>
                  <a:rPr lang="ru-RU" sz="3200" dirty="0" smtClean="0">
                    <a:latin typeface="Times New Roman" pitchFamily="18" charset="0"/>
                    <a:cs typeface="Times New Roman" pitchFamily="18" charset="0"/>
                  </a:rPr>
                  <a:t>)  называется отношение средних размеров D кусков исходного материала к среднему размеру d частиц продукта измельчения, т.е.: </a:t>
                </a:r>
              </a:p>
              <a:p>
                <a:pPr marL="0" indent="0">
                  <a:buNone/>
                </a:pPr>
                <a:r>
                  <a:rPr lang="ru-RU" sz="3200" dirty="0">
                    <a:latin typeface="Times New Roman" pitchFamily="18" charset="0"/>
                    <a:ea typeface="Cambria Math"/>
                    <a:cs typeface="Times New Roman" pitchFamily="18" charset="0"/>
                  </a:rPr>
                  <a:t> </a:t>
                </a:r>
                <a:endParaRPr lang="ru-RU" sz="3200" dirty="0" smtClean="0">
                  <a:latin typeface="Times New Roman" pitchFamily="18" charset="0"/>
                  <a:ea typeface="Cambria Math"/>
                  <a:cs typeface="Times New Roman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𝜆</m:t>
                      </m:r>
                      <m:r>
                        <a:rPr lang="ru-RU" sz="3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D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d</m:t>
                          </m:r>
                        </m:den>
                      </m:f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88893" y="694765"/>
                <a:ext cx="7869891" cy="4711234"/>
              </a:xfrm>
              <a:blipFill rotWithShape="1">
                <a:blip r:embed="rId2"/>
                <a:stretch>
                  <a:fillRect l="-1936" t="-2846" r="-2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0720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765" y="-197222"/>
            <a:ext cx="7839635" cy="133773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n-lt"/>
              </a:rPr>
              <a:t>СХЕМЫ РАЗЛИЧНЫХ СПОСОБОВ ИЗМЕЛЬЧЕНИЯ КОРМОВ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6682" y="712973"/>
            <a:ext cx="7869891" cy="471123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ПЛЮЩЕНИЕ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(по этому принципу работают вальцевые зерноплющилки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 startAt="2"/>
            </a:pP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КРОШЕНИЕ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(жмыходробилки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145" y="1307083"/>
            <a:ext cx="4066335" cy="1549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04045" y="2775466"/>
            <a:ext cx="7001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Рис 2.2.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Схемы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плющения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кормов: 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поверхностью; б – вальцами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18448" y="1712291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42998" y="1696142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401" y="3995457"/>
            <a:ext cx="4276725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272985" y="5347118"/>
            <a:ext cx="7001435" cy="632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95000"/>
              </a:lnSpc>
              <a:spcAft>
                <a:spcPts val="0"/>
              </a:spcAf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Рис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2.3.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Схемы крошения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корма: 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вальцами; б – зубчатыми поверхностями.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87945" y="4114832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81278" y="4114864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33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472C4"/>
                  </a:outerShdw>
                </a:effectLst>
                <a:latin typeface="Calibri"/>
              </a:rPr>
              <a:t>СХЕМЫ РАЗЛИЧНЫХ СПОСОБОВ ИЗМЕЛЬЧЕНИЯ КОРМОВ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7176" y="990599"/>
            <a:ext cx="7869891" cy="4711234"/>
          </a:xfrm>
        </p:spPr>
        <p:txBody>
          <a:bodyPr/>
          <a:lstStyle/>
          <a:p>
            <a:pPr marL="0" lvl="0" indent="0">
              <a:buNone/>
            </a:pP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3. РАЗЛОМ 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ИЛИ ИСТИРАНИЕ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(вальцевые зернодробилки, кукурузные дробилки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lvl="0" indent="0">
              <a:buNone/>
            </a:pPr>
            <a:endParaRPr lang="ru-RU" sz="24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ru-RU" sz="2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ru-RU" sz="24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ru-RU" sz="2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Aft>
                <a:spcPts val="0"/>
              </a:spcAft>
              <a:buNone/>
            </a:pPr>
            <a:r>
              <a:rPr lang="ru-RU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 ИЗМЕЛЬЧЕНИЕ УДАРОМ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(молотковые дробилки).</a:t>
            </a:r>
          </a:p>
          <a:p>
            <a:pPr marL="0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Зерно разбивается на лету быстро вращающимися, шарнирно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подвешенными молотками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Рис.2.5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.). </a:t>
            </a:r>
          </a:p>
          <a:p>
            <a:pPr marL="0" lvl="0" indent="0" algn="ctr">
              <a:buNone/>
            </a:pPr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661659"/>
              </p:ext>
            </p:extLst>
          </p:nvPr>
        </p:nvGraphicFramePr>
        <p:xfrm>
          <a:off x="2483224" y="1550895"/>
          <a:ext cx="3827930" cy="135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r:id="rId3" imgW="4143375" imgH="1466850" progId="CorelDRAW.Graphic.11">
                  <p:embed/>
                </p:oleObj>
              </mc:Choice>
              <mc:Fallback>
                <p:oleObj r:id="rId3" imgW="4143375" imgH="1466850" progId="CorelDRAW.Graphic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224" y="1550895"/>
                        <a:ext cx="3827930" cy="13551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53483" y="2905633"/>
            <a:ext cx="78979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Рис.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2.4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 Схемы истирания (разлома)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корма: 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зубчатыми поверхностями;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зубчатыми вальцами.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18448" y="1712291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23806" y="1712291"/>
            <a:ext cx="378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6147" y="4312319"/>
            <a:ext cx="1552575" cy="145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542364" y="5772436"/>
            <a:ext cx="78979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Рис. 2.5. Схема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измельчения корма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ударом.</a:t>
            </a:r>
          </a:p>
        </p:txBody>
      </p:sp>
    </p:spTree>
    <p:extLst>
      <p:ext uri="{BB962C8B-B14F-4D97-AF65-F5344CB8AC3E}">
        <p14:creationId xmlns:p14="http://schemas.microsoft.com/office/powerpoint/2010/main" val="3787524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540</TotalTime>
  <Words>996</Words>
  <Application>Microsoft Office PowerPoint</Application>
  <PresentationFormat>Экран (4:3)</PresentationFormat>
  <Paragraphs>130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Office Theme</vt:lpstr>
      <vt:lpstr>CorelDRAW.Graphic.11</vt:lpstr>
      <vt:lpstr>ТЕМА:     ИЗМЕЛЬЧЕНИЕ КОНЦЕНТРИРОВАННЫХ КОРМОВ</vt:lpstr>
      <vt:lpstr>ПЛАН ЛЕКЦИИ</vt:lpstr>
      <vt:lpstr>1. Способы и технологические схемы обработки кормов</vt:lpstr>
      <vt:lpstr>Презентация PowerPoint</vt:lpstr>
      <vt:lpstr>Классификация способов обработки кормов</vt:lpstr>
      <vt:lpstr>2. Измельчение, как процесс образования новых поверхностей</vt:lpstr>
      <vt:lpstr>Презентация PowerPoint</vt:lpstr>
      <vt:lpstr>СХЕМЫ РАЗЛИЧНЫХ СПОСОБОВ ИЗМЕЛЬЧЕНИЯ КОРМОВ</vt:lpstr>
      <vt:lpstr>СХЕМЫ РАЗЛИЧНЫХ СПОСОБОВ ИЗМЕЛЬЧЕНИЯ КОРМОВ</vt:lpstr>
      <vt:lpstr>3.  Энергетические теории дробления</vt:lpstr>
      <vt:lpstr>Презентация PowerPoint</vt:lpstr>
      <vt:lpstr>Классификация, устройство и рабочий процесс молотковых дробилок</vt:lpstr>
      <vt:lpstr>К рабочим органам, изменяющим качественное состояние продукта, относятся: молотки, решета и деки. Классификация молотков показана на рисунке 2.8.</vt:lpstr>
      <vt:lpstr>4. Основы расчета и характеристики молотковых дробилок</vt:lpstr>
    </vt:vector>
  </TitlesOfParts>
  <Company>PJSC "New Engineering Technologies"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рицай</cp:lastModifiedBy>
  <cp:revision>54</cp:revision>
  <dcterms:created xsi:type="dcterms:W3CDTF">2016-11-18T14:12:19Z</dcterms:created>
  <dcterms:modified xsi:type="dcterms:W3CDTF">2018-10-04T10:51:32Z</dcterms:modified>
</cp:coreProperties>
</file>